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4"/>
  </p:notesMasterIdLst>
  <p:sldIdLst>
    <p:sldId id="259" r:id="rId2"/>
    <p:sldId id="279" r:id="rId3"/>
    <p:sldId id="260" r:id="rId4"/>
    <p:sldId id="258" r:id="rId5"/>
    <p:sldId id="294" r:id="rId6"/>
    <p:sldId id="266" r:id="rId7"/>
    <p:sldId id="283" r:id="rId8"/>
    <p:sldId id="284" r:id="rId9"/>
    <p:sldId id="289" r:id="rId10"/>
    <p:sldId id="291" r:id="rId11"/>
    <p:sldId id="269" r:id="rId12"/>
    <p:sldId id="28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FF99CC"/>
    <a:srgbClr val="CC3399"/>
    <a:srgbClr val="7549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7" d="100"/>
          <a:sy n="77" d="100"/>
        </p:scale>
        <p:origin x="-117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50FFA2-AEE7-415F-AA79-48A6D3996B2B}" type="datetimeFigureOut">
              <a:rPr lang="en-US" smtClean="0"/>
              <a:pPr/>
              <a:t>9/14/2015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34376D-DA89-4B3A-AFF2-22D22A9CE08F}" type="slidenum">
              <a:rPr lang="en-US" smtClean="0"/>
              <a:pPr/>
              <a:t>‹#›</a:t>
            </a:fld>
            <a:endParaRPr lang="en-US"/>
          </a:p>
        </p:txBody>
      </p:sp>
    </p:spTree>
    <p:extLst>
      <p:ext uri="{BB962C8B-B14F-4D97-AF65-F5344CB8AC3E}">
        <p14:creationId xmlns:p14="http://schemas.microsoft.com/office/powerpoint/2010/main" val="714285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1D8BD707-D9CF-40AE-B4C6-C98DA3205C09}" type="datetimeFigureOut">
              <a:rPr lang="en-US" smtClean="0"/>
              <a:pPr/>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12756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D8BD707-D9CF-40AE-B4C6-C98DA3205C09}" type="datetimeFigureOut">
              <a:rPr lang="en-US" smtClean="0"/>
              <a:pPr/>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81762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D8BD707-D9CF-40AE-B4C6-C98DA3205C09}" type="datetimeFigureOut">
              <a:rPr lang="en-US" smtClean="0"/>
              <a:pPr/>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1530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1D8BD707-D9CF-40AE-B4C6-C98DA3205C09}" type="datetimeFigureOut">
              <a:rPr lang="en-US" smtClean="0"/>
              <a:pPr/>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38298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9/14/2015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28816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1D8BD707-D9CF-40AE-B4C6-C98DA3205C09}" type="datetimeFigureOut">
              <a:rPr lang="en-US" smtClean="0"/>
              <a:pPr/>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6918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1D8BD707-D9CF-40AE-B4C6-C98DA3205C09}" type="datetimeFigureOut">
              <a:rPr lang="en-US" smtClean="0"/>
              <a:pPr/>
              <a:t>9/14/2015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50223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1D8BD707-D9CF-40AE-B4C6-C98DA3205C09}" type="datetimeFigureOut">
              <a:rPr lang="en-US" smtClean="0"/>
              <a:pPr/>
              <a:t>9/14/2015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67412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9/14/2015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84121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92281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9/14/2015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42824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D8BD707-D9CF-40AE-B4C6-C98DA3205C09}" type="datetimeFigureOut">
              <a:rPr lang="en-US" smtClean="0"/>
              <a:pPr/>
              <a:t>9/14/2015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27980707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cs typeface="B Titr" pitchFamily="2" charset="-78"/>
              </a:rPr>
              <a:t>به نام خدا</a:t>
            </a:r>
            <a:endParaRPr lang="en-US" dirty="0">
              <a:cs typeface="B Titr" pitchFamily="2" charset="-78"/>
            </a:endParaRPr>
          </a:p>
        </p:txBody>
      </p:sp>
      <p:sp>
        <p:nvSpPr>
          <p:cNvPr id="3" name="Subtitle 2"/>
          <p:cNvSpPr>
            <a:spLocks noGrp="1"/>
          </p:cNvSpPr>
          <p:nvPr>
            <p:ph type="subTitle" idx="1"/>
          </p:nvPr>
        </p:nvSpPr>
        <p:spPr>
          <a:xfrm>
            <a:off x="1066800" y="3200400"/>
            <a:ext cx="6629400" cy="1600200"/>
          </a:xfrm>
        </p:spPr>
        <p:txBody>
          <a:bodyPr>
            <a:normAutofit/>
          </a:bodyPr>
          <a:lstStyle/>
          <a:p>
            <a:r>
              <a:rPr lang="fa-IR" sz="2800" dirty="0" smtClean="0">
                <a:solidFill>
                  <a:schemeClr val="accent5">
                    <a:lumMod val="75000"/>
                  </a:schemeClr>
                </a:solidFill>
                <a:cs typeface="B Titr" pitchFamily="2" charset="-78"/>
              </a:rPr>
              <a:t>کارگاه آموزشی کاروزی 3 </a:t>
            </a:r>
          </a:p>
          <a:p>
            <a:r>
              <a:rPr lang="fa-IR" sz="2800" dirty="0" smtClean="0">
                <a:solidFill>
                  <a:schemeClr val="accent5">
                    <a:lumMod val="75000"/>
                  </a:schemeClr>
                </a:solidFill>
                <a:cs typeface="B Titr" pitchFamily="2" charset="-78"/>
              </a:rPr>
              <a:t>شهریور 1394</a:t>
            </a:r>
            <a:endParaRPr lang="en-US" sz="2800" dirty="0">
              <a:solidFill>
                <a:schemeClr val="accent5">
                  <a:lumMod val="75000"/>
                </a:schemeClr>
              </a:solidFill>
              <a:cs typeface="B Titr" pitchFamily="2" charset="-7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7772400" cy="1143000"/>
          </a:xfrm>
        </p:spPr>
        <p:txBody>
          <a:bodyPr/>
          <a:lstStyle/>
          <a:p>
            <a:r>
              <a:rPr lang="fa-IR"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کنش پژوهش </a:t>
            </a:r>
            <a:endParaRPr lang="en-US"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3" name="Content Placeholder 2"/>
          <p:cNvSpPr>
            <a:spLocks noGrp="1"/>
          </p:cNvSpPr>
          <p:nvPr>
            <p:ph idx="1"/>
          </p:nvPr>
        </p:nvSpPr>
        <p:spPr>
          <a:xfrm>
            <a:off x="533400" y="1447800"/>
            <a:ext cx="8153400" cy="5105400"/>
          </a:xfrm>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ormAutofit fontScale="92500" lnSpcReduction="20000"/>
          </a:bodyPr>
          <a:lstStyle/>
          <a:p>
            <a:pPr algn="r" rtl="1"/>
            <a:r>
              <a:rPr lang="fa-IR" dirty="0" smtClean="0">
                <a:cs typeface="B Titr" pitchFamily="2" charset="-78"/>
              </a:rPr>
              <a:t>الف) تحلیل شیوه هایی که عاملان(محققان) نقش خود و مسائل عملی را مشخص می کنند(چارچوب می دهند)( یعنی شیوه ها و رویه ها مهمتر از یافتن پاسخهای قطعی هستند).</a:t>
            </a:r>
            <a:endParaRPr lang="en-US" dirty="0" smtClean="0">
              <a:cs typeface="B Titr" pitchFamily="2" charset="-78"/>
            </a:endParaRPr>
          </a:p>
          <a:p>
            <a:pPr algn="r" rtl="1"/>
            <a:r>
              <a:rPr lang="fa-IR" dirty="0" smtClean="0">
                <a:cs typeface="B Titr" pitchFamily="2" charset="-78"/>
              </a:rPr>
              <a:t>ب) بازسازی آنچه در عمل موجود است(مشاهده می شود)، و نمونه هایی از مواردی که مسائل خاصی را  دارا می باشند و طرح این پرسش که: این مورد چیست؟( این مسئله از چه چیز ناشی می شود؟)</a:t>
            </a:r>
            <a:endParaRPr lang="en-US" dirty="0" smtClean="0">
              <a:cs typeface="B Titr" pitchFamily="2" charset="-78"/>
            </a:endParaRPr>
          </a:p>
          <a:p>
            <a:pPr algn="r" rtl="1"/>
            <a:r>
              <a:rPr lang="fa-IR" dirty="0" smtClean="0">
                <a:cs typeface="B Titr" pitchFamily="2" charset="-78"/>
              </a:rPr>
              <a:t>ج)پرسش از تئوریهای بنیادی و روشهایی که عمل فردی  و تجربه شخصی را روشن می کند.</a:t>
            </a:r>
            <a:endParaRPr lang="en-US" dirty="0" smtClean="0">
              <a:cs typeface="B Titr" pitchFamily="2" charset="-78"/>
            </a:endParaRPr>
          </a:p>
          <a:p>
            <a:pPr algn="r" rtl="1"/>
            <a:r>
              <a:rPr lang="fa-IR" dirty="0" smtClean="0">
                <a:cs typeface="B Titr" pitchFamily="2" charset="-78"/>
              </a:rPr>
              <a:t>د) درگیر شدن با  فرا- تامل، یعنی بررسی روند فرایند تامل در عمل </a:t>
            </a:r>
            <a:r>
              <a:rPr lang="fa-IR" smtClean="0">
                <a:cs typeface="B Titr" pitchFamily="2" charset="-78"/>
              </a:rPr>
              <a:t>خود فرد.</a:t>
            </a:r>
            <a:endParaRPr lang="en-US" dirty="0" smtClean="0">
              <a:cs typeface="B Titr" pitchFamily="2" charset="-78"/>
            </a:endParaRP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fa-IR" dirty="0" smtClean="0"/>
              <a:t>چگونه عمل درست و مناسب را در یک موقعیت عملی خاص انجام دهیم؟</a:t>
            </a:r>
            <a:endParaRPr lang="en-US" dirty="0"/>
          </a:p>
        </p:txBody>
      </p:sp>
      <p:sp>
        <p:nvSpPr>
          <p:cNvPr id="3" name="Content Placeholder 2"/>
          <p:cNvSpPr>
            <a:spLocks noGrp="1"/>
          </p:cNvSpPr>
          <p:nvPr>
            <p:ph type="subTitle" idx="1"/>
          </p:nvPr>
        </p:nvSpPr>
        <p:spPr>
          <a:xfrm>
            <a:off x="381000" y="3505200"/>
            <a:ext cx="8229600" cy="32004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3"/>
          </a:lnRef>
          <a:fillRef idx="2">
            <a:schemeClr val="accent3"/>
          </a:fillRef>
          <a:effectRef idx="1">
            <a:schemeClr val="accent3"/>
          </a:effectRef>
          <a:fontRef idx="minor">
            <a:schemeClr val="dk1"/>
          </a:fontRef>
        </p:style>
        <p:txBody>
          <a:bodyPr>
            <a:noAutofit/>
          </a:bodyPr>
          <a:lstStyle/>
          <a:p>
            <a:pPr algn="r" rtl="1"/>
            <a:r>
              <a:rPr lang="fa-IR" sz="2800" dirty="0" smtClean="0">
                <a:cs typeface="B Titr" pitchFamily="2" charset="-78"/>
              </a:rPr>
              <a:t>چه می کنم؟(آگاهی)</a:t>
            </a:r>
            <a:endParaRPr lang="en-US" sz="2800" dirty="0" smtClean="0">
              <a:cs typeface="B Titr" pitchFamily="2" charset="-78"/>
            </a:endParaRPr>
          </a:p>
          <a:p>
            <a:pPr algn="r" rtl="1"/>
            <a:r>
              <a:rPr lang="fa-IR" sz="2800" dirty="0" smtClean="0">
                <a:cs typeface="B Titr" pitchFamily="2" charset="-78"/>
              </a:rPr>
              <a:t>چگونه می توانم موفق شوم؟(ارزش)</a:t>
            </a:r>
            <a:endParaRPr lang="en-US" sz="2800" dirty="0" smtClean="0">
              <a:cs typeface="B Titr" pitchFamily="2" charset="-78"/>
            </a:endParaRPr>
          </a:p>
          <a:p>
            <a:pPr algn="r" rtl="1"/>
            <a:r>
              <a:rPr lang="fa-IR" sz="2800" dirty="0" smtClean="0">
                <a:cs typeface="B Titr" pitchFamily="2" charset="-78"/>
              </a:rPr>
              <a:t>چه کار بهتری می توانم انجام دهم؟(تصور)</a:t>
            </a:r>
            <a:endParaRPr lang="en-US" sz="2800" dirty="0" smtClean="0">
              <a:cs typeface="B Titr" pitchFamily="2" charset="-78"/>
            </a:endParaRPr>
          </a:p>
          <a:p>
            <a:pPr algn="r" rtl="1"/>
            <a:r>
              <a:rPr lang="fa-IR" sz="2800" dirty="0" smtClean="0">
                <a:cs typeface="B Titr" pitchFamily="2" charset="-78"/>
              </a:rPr>
              <a:t>چه باید بکنم تا به نتایج دست پیدا کنم؟(طراحی)</a:t>
            </a:r>
            <a:endParaRPr lang="en-US" sz="2800" dirty="0" smtClean="0">
              <a:cs typeface="B Titr" pitchFamily="2" charset="-78"/>
            </a:endParaRPr>
          </a:p>
          <a:p>
            <a:pPr algn="r" rtl="1"/>
            <a:r>
              <a:rPr lang="fa-IR" sz="2800" dirty="0" smtClean="0">
                <a:cs typeface="B Titr" pitchFamily="2" charset="-78"/>
              </a:rPr>
              <a:t>آیا این همان چیزی است که به دنبال آن هستم؟(قضاوت)</a:t>
            </a:r>
            <a:endParaRPr lang="en-US" sz="2800" dirty="0">
              <a:cs typeface="B Titr" pitchFamily="2" charset="-7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457200" y="1473200"/>
          <a:ext cx="8077200" cy="5080000"/>
        </p:xfrm>
        <a:graphic>
          <a:graphicData uri="http://schemas.openxmlformats.org/drawingml/2006/table">
            <a:tbl>
              <a:tblPr firstRow="1" bandRow="1">
                <a:tableStyleId>{93296810-A885-4BE3-A3E7-6D5BEEA58F35}</a:tableStyleId>
              </a:tblPr>
              <a:tblGrid>
                <a:gridCol w="4038600"/>
                <a:gridCol w="4038600"/>
              </a:tblGrid>
              <a:tr h="1016000">
                <a:tc gridSpan="2">
                  <a:txBody>
                    <a:bodyPr/>
                    <a:lstStyle/>
                    <a:p>
                      <a:pPr algn="ctr"/>
                      <a:r>
                        <a:rPr lang="fa-IR" sz="3200" dirty="0" smtClean="0">
                          <a:cs typeface="B Titr" pitchFamily="2" charset="-78"/>
                        </a:rPr>
                        <a:t>انواع</a:t>
                      </a:r>
                      <a:r>
                        <a:rPr lang="fa-IR" sz="3200" baseline="0" dirty="0" smtClean="0">
                          <a:cs typeface="B Titr" pitchFamily="2" charset="-78"/>
                        </a:rPr>
                        <a:t> تأمل</a:t>
                      </a:r>
                      <a:endParaRPr lang="en-US" sz="3200" dirty="0">
                        <a:cs typeface="B Titr" pitchFamily="2" charset="-78"/>
                      </a:endParaRPr>
                    </a:p>
                  </a:txBody>
                  <a:tcPr/>
                </a:tc>
                <a:tc hMerge="1">
                  <a:txBody>
                    <a:bodyPr/>
                    <a:lstStyle/>
                    <a:p>
                      <a:pPr algn="ctr"/>
                      <a:endParaRPr lang="en-US" sz="3200" dirty="0">
                        <a:cs typeface="B Titr" pitchFamily="2" charset="-78"/>
                      </a:endParaRPr>
                    </a:p>
                  </a:txBody>
                  <a:tcPr/>
                </a:tc>
              </a:tr>
              <a:tr h="1016000">
                <a:tc>
                  <a:txBody>
                    <a:bodyPr/>
                    <a:lstStyle/>
                    <a:p>
                      <a:pPr algn="ctr"/>
                      <a:endParaRPr lang="fa-IR" sz="1800" dirty="0" smtClean="0">
                        <a:cs typeface="B Titr" pitchFamily="2" charset="-78"/>
                      </a:endParaRPr>
                    </a:p>
                    <a:p>
                      <a:pPr algn="ctr"/>
                      <a:r>
                        <a:rPr lang="fa-IR" sz="1800" dirty="0" smtClean="0">
                          <a:cs typeface="B Titr" pitchFamily="2" charset="-78"/>
                        </a:rPr>
                        <a:t>درمحیط</a:t>
                      </a:r>
                      <a:r>
                        <a:rPr lang="fa-IR" sz="1800" baseline="0" dirty="0" smtClean="0">
                          <a:cs typeface="B Titr" pitchFamily="2" charset="-78"/>
                        </a:rPr>
                        <a:t> کلاس/ مدرسه</a:t>
                      </a:r>
                    </a:p>
                    <a:p>
                      <a:pPr algn="ctr"/>
                      <a:r>
                        <a:rPr lang="fa-IR" sz="1800" baseline="0" dirty="0" smtClean="0">
                          <a:cs typeface="B Titr" pitchFamily="2" charset="-78"/>
                        </a:rPr>
                        <a:t>تفکر درباره آنچه احساس می کنید و ابتکار عمل </a:t>
                      </a:r>
                      <a:endParaRPr lang="en-US" sz="1800" dirty="0">
                        <a:cs typeface="B Titr" pitchFamily="2" charset="-78"/>
                      </a:endParaRPr>
                    </a:p>
                  </a:txBody>
                  <a:tcPr/>
                </a:tc>
                <a:tc>
                  <a:txBody>
                    <a:bodyPr/>
                    <a:lstStyle/>
                    <a:p>
                      <a:pPr algn="ctr"/>
                      <a:r>
                        <a:rPr lang="fa-IR" sz="1800" dirty="0" smtClean="0">
                          <a:cs typeface="B Titr" pitchFamily="2" charset="-78"/>
                        </a:rPr>
                        <a:t>تأمل حین عمل</a:t>
                      </a:r>
                      <a:endParaRPr lang="en-US" sz="1800" dirty="0">
                        <a:cs typeface="B Titr" pitchFamily="2" charset="-78"/>
                      </a:endParaRPr>
                    </a:p>
                  </a:txBody>
                  <a:tcPr/>
                </a:tc>
              </a:tr>
              <a:tr h="1016000">
                <a:tc>
                  <a:txBody>
                    <a:bodyPr/>
                    <a:lstStyle/>
                    <a:p>
                      <a:pPr algn="ctr"/>
                      <a:endParaRPr lang="fa-IR" sz="1800" dirty="0" smtClean="0">
                        <a:cs typeface="B Titr" pitchFamily="2" charset="-78"/>
                      </a:endParaRPr>
                    </a:p>
                    <a:p>
                      <a:pPr algn="ctr" rtl="1"/>
                      <a:r>
                        <a:rPr lang="fa-IR" sz="1800" dirty="0" smtClean="0">
                          <a:cs typeface="B Titr" pitchFamily="2" charset="-78"/>
                        </a:rPr>
                        <a:t>بعد از رویداد / رخداد</a:t>
                      </a:r>
                    </a:p>
                    <a:p>
                      <a:pPr algn="ctr" rtl="1"/>
                      <a:r>
                        <a:rPr lang="fa-IR" sz="1800" dirty="0" smtClean="0">
                          <a:cs typeface="B Titr" pitchFamily="2" charset="-78"/>
                        </a:rPr>
                        <a:t>تفکر بر روی نکات برجسته/ چشمگیر</a:t>
                      </a:r>
                      <a:endParaRPr lang="en-US" sz="1800" dirty="0">
                        <a:cs typeface="B Titr" pitchFamily="2" charset="-78"/>
                      </a:endParaRPr>
                    </a:p>
                  </a:txBody>
                  <a:tcPr/>
                </a:tc>
                <a:tc>
                  <a:txBody>
                    <a:bodyPr/>
                    <a:lstStyle/>
                    <a:p>
                      <a:pPr algn="ctr"/>
                      <a:r>
                        <a:rPr lang="fa-IR" sz="1800" dirty="0" smtClean="0">
                          <a:cs typeface="B Titr" pitchFamily="2" charset="-78"/>
                        </a:rPr>
                        <a:t>تأمل پس از عمل</a:t>
                      </a:r>
                      <a:endParaRPr lang="en-US" sz="1800" dirty="0">
                        <a:cs typeface="B Titr" pitchFamily="2" charset="-78"/>
                      </a:endParaRPr>
                    </a:p>
                  </a:txBody>
                  <a:tcPr/>
                </a:tc>
              </a:tr>
              <a:tr h="1016000">
                <a:tc>
                  <a:txBody>
                    <a:bodyPr/>
                    <a:lstStyle/>
                    <a:p>
                      <a:pPr algn="ctr"/>
                      <a:r>
                        <a:rPr lang="fa-IR" sz="1800" dirty="0" smtClean="0">
                          <a:cs typeface="B Titr" pitchFamily="2" charset="-78"/>
                        </a:rPr>
                        <a:t>ی بر مبنای</a:t>
                      </a:r>
                      <a:r>
                        <a:rPr lang="fa-IR" sz="1800" baseline="0" dirty="0" smtClean="0">
                          <a:cs typeface="B Titr" pitchFamily="2" charset="-78"/>
                        </a:rPr>
                        <a:t> دلیل/ مقصدخاصی</a:t>
                      </a:r>
                    </a:p>
                    <a:p>
                      <a:pPr algn="ctr"/>
                      <a:r>
                        <a:rPr lang="fa-IR" sz="1800" dirty="0" smtClean="0">
                          <a:cs typeface="B Titr" pitchFamily="2" charset="-78"/>
                        </a:rPr>
                        <a:t>طراحی برای مقصدی</a:t>
                      </a:r>
                      <a:r>
                        <a:rPr lang="fa-IR" sz="1800" baseline="0" dirty="0" smtClean="0">
                          <a:cs typeface="B Titr" pitchFamily="2" charset="-78"/>
                        </a:rPr>
                        <a:t> که به دنبال دستیابی به آن هستید</a:t>
                      </a:r>
                      <a:endParaRPr lang="en-US" sz="1800" dirty="0">
                        <a:cs typeface="B Titr" pitchFamily="2" charset="-78"/>
                      </a:endParaRPr>
                    </a:p>
                  </a:txBody>
                  <a:tcPr/>
                </a:tc>
                <a:tc>
                  <a:txBody>
                    <a:bodyPr/>
                    <a:lstStyle/>
                    <a:p>
                      <a:pPr algn="ctr"/>
                      <a:r>
                        <a:rPr lang="fa-IR" sz="1800" dirty="0" smtClean="0">
                          <a:cs typeface="B Titr" pitchFamily="2" charset="-78"/>
                        </a:rPr>
                        <a:t>تأمل برای عمل</a:t>
                      </a:r>
                      <a:endParaRPr lang="en-US" sz="1800" dirty="0">
                        <a:cs typeface="B Titr" pitchFamily="2" charset="-78"/>
                      </a:endParaRPr>
                    </a:p>
                  </a:txBody>
                  <a:tcPr/>
                </a:tc>
              </a:tr>
              <a:tr h="1016000">
                <a:tc>
                  <a:txBody>
                    <a:bodyPr/>
                    <a:lstStyle/>
                    <a:p>
                      <a:pPr algn="ctr"/>
                      <a:r>
                        <a:rPr lang="fa-IR" sz="1800" dirty="0" smtClean="0">
                          <a:cs typeface="B Titr" pitchFamily="2" charset="-78"/>
                        </a:rPr>
                        <a:t>آگاهی نسبت به عمل فردی در آینده</a:t>
                      </a:r>
                    </a:p>
                    <a:p>
                      <a:pPr algn="ctr"/>
                      <a:r>
                        <a:rPr lang="fa-IR" sz="1800" smtClean="0">
                          <a:cs typeface="B Titr" pitchFamily="2" charset="-78"/>
                        </a:rPr>
                        <a:t> </a:t>
                      </a:r>
                      <a:r>
                        <a:rPr lang="fa-IR" sz="1800" dirty="0" smtClean="0">
                          <a:cs typeface="B Titr" pitchFamily="2" charset="-78"/>
                        </a:rPr>
                        <a:t>یا مشارکت با دیگران</a:t>
                      </a:r>
                      <a:endParaRPr lang="en-US" sz="1800" dirty="0">
                        <a:cs typeface="B Titr" pitchFamily="2" charset="-78"/>
                      </a:endParaRPr>
                    </a:p>
                  </a:txBody>
                  <a:tcPr/>
                </a:tc>
                <a:tc>
                  <a:txBody>
                    <a:bodyPr/>
                    <a:lstStyle/>
                    <a:p>
                      <a:pPr algn="ctr"/>
                      <a:r>
                        <a:rPr lang="fa-IR" sz="1800" dirty="0" smtClean="0">
                          <a:cs typeface="B Titr" pitchFamily="2" charset="-78"/>
                        </a:rPr>
                        <a:t>تأمل با عمل</a:t>
                      </a:r>
                      <a:endParaRPr lang="en-US" sz="1800" dirty="0">
                        <a:cs typeface="B Titr" pitchFamily="2" charset="-78"/>
                      </a:endParaRPr>
                    </a:p>
                  </a:txBody>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fa-IR" smtClean="0"/>
              <a:t>بازخورد قدرشناسانه</a:t>
            </a:r>
            <a:endParaRPr lang="en-US" dirty="0"/>
          </a:p>
        </p:txBody>
      </p:sp>
      <p:sp>
        <p:nvSpPr>
          <p:cNvPr id="4" name="Subtitle 3"/>
          <p:cNvSpPr>
            <a:spLocks noGrp="1"/>
          </p:cNvSpPr>
          <p:nvPr>
            <p:ph type="subTitle" idx="1"/>
          </p:nvPr>
        </p:nvSpPr>
        <p:spPr>
          <a:xfrm>
            <a:off x="76200" y="3124200"/>
            <a:ext cx="8915400" cy="3657600"/>
          </a:xfrm>
        </p:spPr>
        <p:style>
          <a:lnRef idx="1">
            <a:schemeClr val="accent3"/>
          </a:lnRef>
          <a:fillRef idx="2">
            <a:schemeClr val="accent3"/>
          </a:fillRef>
          <a:effectRef idx="1">
            <a:schemeClr val="accent3"/>
          </a:effectRef>
          <a:fontRef idx="minor">
            <a:schemeClr val="dk1"/>
          </a:fontRef>
        </p:style>
        <p:txBody>
          <a:bodyPr>
            <a:noAutofit/>
          </a:bodyPr>
          <a:lstStyle/>
          <a:p>
            <a:r>
              <a:rPr lang="fa-IR"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cs typeface="B Tir" pitchFamily="2" charset="-78"/>
              </a:rPr>
              <a:t>ارائه </a:t>
            </a:r>
            <a:r>
              <a:rPr lang="fa-IR" sz="32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cs typeface="B Tir" pitchFamily="2" charset="-78"/>
              </a:rPr>
              <a:t>بازخورد</a:t>
            </a:r>
          </a:p>
          <a:p>
            <a:r>
              <a:rPr lang="fa-IR"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cs typeface="B Tir" pitchFamily="2" charset="-78"/>
              </a:rPr>
              <a:t> سازنده می تواند منجر به احساس مثبت نسبت به گذشته/ قدرشناسی؛ احساس مثبت نسبت به حال/ دوست داشتن موقعیتی که در آن قرار داریم؛ یا </a:t>
            </a:r>
          </a:p>
          <a:p>
            <a:pPr rtl="1"/>
            <a:r>
              <a:rPr lang="fa-IR"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cs typeface="B Tir" pitchFamily="2" charset="-78"/>
              </a:rPr>
              <a:t>احساس مثبت نسبت به آینده/آنچه </a:t>
            </a:r>
            <a:r>
              <a:rPr lang="fa-IR"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41275" dist="12700" dir="12000000" algn="tl" rotWithShape="0">
                    <a:srgbClr val="000000">
                      <a:alpha val="40000"/>
                    </a:srgbClr>
                  </a:outerShdw>
                </a:effectLst>
                <a:cs typeface="B Tir" pitchFamily="2" charset="-78"/>
              </a:rPr>
              <a:t>آرزو داریم باشد</a:t>
            </a:r>
            <a:endParaRPr lang="en-US" sz="3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41275" dist="12700" dir="12000000" algn="tl" rotWithShape="0">
                  <a:srgbClr val="000000">
                    <a:alpha val="40000"/>
                  </a:srgbClr>
                </a:outerShdw>
              </a:effectLst>
              <a:cs typeface="B Tir"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cs typeface="B Titr" pitchFamily="2" charset="-78"/>
              </a:rPr>
              <a:t>فرآیند آموزش</a:t>
            </a:r>
            <a:endParaRPr lang="en-US" dirty="0">
              <a:cs typeface="B Titr" pitchFamily="2" charset="-78"/>
            </a:endParaRPr>
          </a:p>
        </p:txBody>
      </p:sp>
      <p:sp>
        <p:nvSpPr>
          <p:cNvPr id="3" name="Subtitle 2"/>
          <p:cNvSpPr>
            <a:spLocks noGrp="1"/>
          </p:cNvSpPr>
          <p:nvPr>
            <p:ph type="subTitle" idx="1"/>
          </p:nvPr>
        </p:nvSpPr>
        <p:spPr>
          <a:xfrm>
            <a:off x="1066800" y="3200400"/>
            <a:ext cx="6629400" cy="2286000"/>
          </a:xfrm>
        </p:spPr>
        <p:txBody>
          <a:bodyPr>
            <a:normAutofit/>
          </a:bodyPr>
          <a:lstStyle/>
          <a:p>
            <a:r>
              <a:rPr lang="fa-IR" sz="2800" dirty="0" smtClean="0">
                <a:solidFill>
                  <a:srgbClr val="FF0000"/>
                </a:solidFill>
                <a:cs typeface="B Titr" pitchFamily="2" charset="-78"/>
              </a:rPr>
              <a:t>فرآیند آموزشی باید از چه ویژگی هایی برخوردار باشد تا امکان تأمل و بازاندیشی حرفه‏ای را فراهم کند؟ </a:t>
            </a:r>
          </a:p>
          <a:p>
            <a:pPr algn="just" rtl="1"/>
            <a:r>
              <a:rPr lang="fa-IR" sz="2800" dirty="0" smtClean="0">
                <a:solidFill>
                  <a:srgbClr val="FF0000"/>
                </a:solidFill>
                <a:cs typeface="B Titr" pitchFamily="2" charset="-78"/>
              </a:rPr>
              <a:t>آیا فرآیند های خطی از چنین ظرفیتی برخودارند؟</a:t>
            </a:r>
            <a:endParaRPr lang="en-US" sz="2800" dirty="0">
              <a:solidFill>
                <a:srgbClr val="FF0000"/>
              </a:solidFill>
              <a:cs typeface="B Titr" pitchFamily="2" charset="-78"/>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600200"/>
            <a:ext cx="9144000" cy="1470025"/>
          </a:xfrm>
        </p:spPr>
        <p:txBody>
          <a:bodyPr>
            <a:normAutofit/>
          </a:bodyPr>
          <a:lstStyle/>
          <a:p>
            <a:r>
              <a:rPr lang="fa-IR" dirty="0" smtClean="0">
                <a:cs typeface="B Titr" pitchFamily="2" charset="-78"/>
              </a:rPr>
              <a:t>ارتباط میان مشاهده، عمل و تأمل در برنامه کارورزی</a:t>
            </a:r>
            <a:endParaRPr lang="en-US" dirty="0">
              <a:cs typeface="B Titr" pitchFamily="2" charset="-78"/>
            </a:endParaRPr>
          </a:p>
        </p:txBody>
      </p:sp>
      <p:sp>
        <p:nvSpPr>
          <p:cNvPr id="4" name="Subtitle 3"/>
          <p:cNvSpPr>
            <a:spLocks noGrp="1"/>
          </p:cNvSpPr>
          <p:nvPr>
            <p:ph type="subTitle" idx="1"/>
          </p:nvPr>
        </p:nvSpPr>
        <p:spPr>
          <a:xfrm>
            <a:off x="914400" y="3429000"/>
            <a:ext cx="7239000" cy="2895600"/>
          </a:xfrm>
          <a:ln/>
        </p:spPr>
        <p:style>
          <a:lnRef idx="2">
            <a:schemeClr val="accent6"/>
          </a:lnRef>
          <a:fillRef idx="1">
            <a:schemeClr val="lt1"/>
          </a:fillRef>
          <a:effectRef idx="0">
            <a:schemeClr val="accent6"/>
          </a:effectRef>
          <a:fontRef idx="minor">
            <a:schemeClr val="dk1"/>
          </a:fontRef>
        </p:style>
        <p:txBody>
          <a:bodyPr>
            <a:normAutofit fontScale="92500"/>
          </a:bodyPr>
          <a:lstStyle/>
          <a:p>
            <a:r>
              <a:rPr lang="fa-IR" sz="3200" dirty="0" smtClean="0">
                <a:cs typeface="B Titr" pitchFamily="2" charset="-78"/>
              </a:rPr>
              <a:t>کارورزی یک: عمل مشاهده تأملی</a:t>
            </a:r>
          </a:p>
          <a:p>
            <a:r>
              <a:rPr lang="fa-IR" sz="3200" dirty="0" smtClean="0">
                <a:cs typeface="B Titr" pitchFamily="2" charset="-78"/>
              </a:rPr>
              <a:t>کارورزی دو: طراحی فعالیت یادگیری برای حل مسالة/ رفع نیاز </a:t>
            </a:r>
          </a:p>
          <a:p>
            <a:r>
              <a:rPr lang="fa-IR" sz="3200" dirty="0" smtClean="0">
                <a:cs typeface="B Titr" pitchFamily="2" charset="-78"/>
              </a:rPr>
              <a:t> کارورزی سه: تهیه طرح آموزشی و قرار گرفتن در چرخه کنش پژوهی بر اساس تجربیات کسب شده</a:t>
            </a:r>
            <a:endParaRPr lang="en-US" sz="3200" dirty="0">
              <a:cs typeface="B Titr" pitchFamily="2" charset="-7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fa-IR" dirty="0" smtClean="0"/>
              <a:t>پرسش هایی که در فرآیند آموزش قابل طرح است</a:t>
            </a:r>
            <a:endParaRPr lang="en-US" dirty="0"/>
          </a:p>
        </p:txBody>
      </p:sp>
      <p:sp>
        <p:nvSpPr>
          <p:cNvPr id="3" name="Content Placeholder 2"/>
          <p:cNvSpPr>
            <a:spLocks noGrp="1"/>
          </p:cNvSpPr>
          <p:nvPr>
            <p:ph type="subTitle" idx="1"/>
          </p:nvPr>
        </p:nvSpPr>
        <p:spPr>
          <a:xfrm>
            <a:off x="1143000" y="3200400"/>
            <a:ext cx="6400800" cy="2971800"/>
          </a:xfr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2"/>
          </a:lnRef>
          <a:fillRef idx="1">
            <a:schemeClr val="lt1"/>
          </a:fillRef>
          <a:effectRef idx="0">
            <a:schemeClr val="accent2"/>
          </a:effectRef>
          <a:fontRef idx="minor">
            <a:schemeClr val="dk1"/>
          </a:fontRef>
        </p:style>
        <p:txBody>
          <a:bodyPr>
            <a:normAutofit fontScale="85000" lnSpcReduction="20000"/>
          </a:bodyPr>
          <a:lstStyle/>
          <a:p>
            <a:pPr algn="r" rtl="1"/>
            <a:r>
              <a:rPr lang="fa-IR" b="1" dirty="0" smtClean="0">
                <a:ln w="18000">
                  <a:solidFill>
                    <a:schemeClr val="accent2">
                      <a:satMod val="140000"/>
                    </a:schemeClr>
                  </a:solidFill>
                  <a:prstDash val="solid"/>
                  <a:miter lim="800000"/>
                </a:ln>
                <a:solidFill>
                  <a:sysClr val="windowText" lastClr="000000"/>
                </a:solidFill>
                <a:effectLst>
                  <a:outerShdw blurRad="25500" dist="23000" dir="7020000" algn="tl">
                    <a:srgbClr val="000000">
                      <a:alpha val="50000"/>
                    </a:srgbClr>
                  </a:outerShdw>
                </a:effectLst>
              </a:rPr>
              <a:t>چه کاری می توانم انجام دهم؟</a:t>
            </a: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(آگاهی)</a:t>
            </a:r>
            <a:endParaRPr lang="en-US"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endParaRPr>
          </a:p>
          <a:p>
            <a:pPr algn="r" rtl="1"/>
            <a:r>
              <a:rPr lang="fa-IR" b="1" dirty="0" smtClean="0">
                <a:ln w="18000">
                  <a:solidFill>
                    <a:schemeClr val="accent2">
                      <a:satMod val="140000"/>
                    </a:schemeClr>
                  </a:solidFill>
                  <a:prstDash val="solid"/>
                  <a:miter lim="800000"/>
                </a:ln>
                <a:solidFill>
                  <a:sysClr val="windowText" lastClr="000000"/>
                </a:solidFill>
                <a:effectLst>
                  <a:outerShdw blurRad="25500" dist="23000" dir="7020000" algn="tl">
                    <a:srgbClr val="000000">
                      <a:alpha val="50000"/>
                    </a:srgbClr>
                  </a:outerShdw>
                </a:effectLst>
              </a:rPr>
              <a:t>چگونه می توانم موفق شوم؟</a:t>
            </a: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(قدرشناسی)</a:t>
            </a:r>
            <a:endParaRPr lang="en-US"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endParaRPr>
          </a:p>
          <a:p>
            <a:pPr algn="r" rtl="1"/>
            <a:r>
              <a:rPr lang="fa-IR" b="1" dirty="0" smtClean="0">
                <a:ln w="18000">
                  <a:solidFill>
                    <a:schemeClr val="accent2">
                      <a:satMod val="140000"/>
                    </a:schemeClr>
                  </a:solidFill>
                  <a:prstDash val="solid"/>
                  <a:miter lim="800000"/>
                </a:ln>
                <a:solidFill>
                  <a:sysClr val="windowText" lastClr="000000"/>
                </a:solidFill>
                <a:effectLst>
                  <a:outerShdw blurRad="25500" dist="23000" dir="7020000" algn="tl">
                    <a:srgbClr val="000000">
                      <a:alpha val="50000"/>
                    </a:srgbClr>
                  </a:outerShdw>
                </a:effectLst>
              </a:rPr>
              <a:t>چه کار بهتری را می توانم انجام دهم؟</a:t>
            </a: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(تصور/تجسم)</a:t>
            </a:r>
            <a:endParaRPr lang="en-US"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endParaRPr>
          </a:p>
          <a:p>
            <a:pPr algn="r" rtl="1"/>
            <a:r>
              <a:rPr lang="fa-IR" b="1" dirty="0" smtClean="0">
                <a:ln w="18000">
                  <a:solidFill>
                    <a:schemeClr val="accent2">
                      <a:satMod val="140000"/>
                    </a:schemeClr>
                  </a:solidFill>
                  <a:prstDash val="solid"/>
                  <a:miter lim="800000"/>
                </a:ln>
                <a:solidFill>
                  <a:sysClr val="windowText" lastClr="000000"/>
                </a:solidFill>
                <a:effectLst>
                  <a:outerShdw blurRad="25500" dist="23000" dir="7020000" algn="tl">
                    <a:srgbClr val="000000">
                      <a:alpha val="50000"/>
                    </a:srgbClr>
                  </a:outerShdw>
                </a:effectLst>
              </a:rPr>
              <a:t>چه کاری برای دستیابی به نتایج مورد انتظار باید انجام دهم؟ </a:t>
            </a: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(طراحی)</a:t>
            </a:r>
            <a:endParaRPr lang="fa-IR" b="1" dirty="0" smtClean="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endParaRPr>
          </a:p>
          <a:p>
            <a:pPr algn="r" rtl="1"/>
            <a:r>
              <a:rPr lang="fa-IR" b="1" dirty="0" smtClean="0">
                <a:ln w="18000">
                  <a:solidFill>
                    <a:schemeClr val="accent2">
                      <a:satMod val="140000"/>
                    </a:schemeClr>
                  </a:solidFill>
                  <a:prstDash val="solid"/>
                  <a:miter lim="800000"/>
                </a:ln>
                <a:solidFill>
                  <a:sysClr val="windowText" lastClr="000000"/>
                </a:solidFill>
                <a:effectLst>
                  <a:outerShdw blurRad="25500" dist="23000" dir="7020000" algn="tl">
                    <a:srgbClr val="000000">
                      <a:alpha val="50000"/>
                    </a:srgbClr>
                  </a:outerShdw>
                </a:effectLst>
              </a:rPr>
              <a:t>آیا این همان چیزی است که به دنبال آن هستم؟</a:t>
            </a:r>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(ارزیابی)</a:t>
            </a:r>
            <a:endParaRPr lang="en-US" b="1" dirty="0">
              <a:ln w="18000">
                <a:solidFill>
                  <a:schemeClr val="accent2">
                    <a:satMod val="140000"/>
                  </a:schemeClr>
                </a:solidFill>
                <a:prstDash val="solid"/>
                <a:miter lim="800000"/>
              </a:ln>
              <a:solidFill>
                <a:schemeClr val="bg1"/>
              </a:solid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24044909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a-I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Mitra" pitchFamily="2" charset="-78"/>
              </a:rPr>
              <a:t>مراحل آموزش</a:t>
            </a:r>
            <a:endPar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Mitra" pitchFamily="2" charset="-78"/>
            </a:endParaRPr>
          </a:p>
        </p:txBody>
      </p:sp>
      <p:sp>
        <p:nvSpPr>
          <p:cNvPr id="17411" name="Content Placeholder 2"/>
          <p:cNvSpPr>
            <a:spLocks noGrp="1"/>
          </p:cNvSpPr>
          <p:nvPr>
            <p:ph idx="1"/>
          </p:nvPr>
        </p:nvSpPr>
        <p:spPr>
          <a:xfrm>
            <a:off x="457200" y="1600200"/>
            <a:ext cx="7467600" cy="4873625"/>
          </a:xfrm>
        </p:spPr>
        <p:txBody>
          <a:bodyPr>
            <a:normAutofit fontScale="92500" lnSpcReduction="10000"/>
          </a:bodyPr>
          <a:lstStyle/>
          <a:p>
            <a:pPr algn="r" rtl="1">
              <a:lnSpc>
                <a:spcPct val="150000"/>
              </a:lnSpc>
              <a:buClr>
                <a:schemeClr val="accent3">
                  <a:lumMod val="60000"/>
                  <a:lumOff val="40000"/>
                </a:schemeClr>
              </a:buClr>
            </a:pPr>
            <a:r>
              <a:rPr lang="fa-IR" sz="3200" b="1" dirty="0" smtClean="0">
                <a:solidFill>
                  <a:srgbClr val="FFC000"/>
                </a:solidFill>
                <a:cs typeface="B Titr" pitchFamily="2" charset="-78"/>
              </a:rPr>
              <a:t>ارتباط برقرار کردن</a:t>
            </a:r>
            <a:r>
              <a:rPr lang="en-US" sz="3200" b="1" dirty="0" smtClean="0">
                <a:solidFill>
                  <a:srgbClr val="FFC000"/>
                </a:solidFill>
                <a:cs typeface="B Titr" pitchFamily="2" charset="-78"/>
              </a:rPr>
              <a:t>R</a:t>
            </a:r>
            <a:r>
              <a:rPr lang="en-US" sz="3200" b="1" i="1" dirty="0" smtClean="0">
                <a:solidFill>
                  <a:srgbClr val="FFC000"/>
                </a:solidFill>
                <a:cs typeface="B Titr" pitchFamily="2" charset="-78"/>
              </a:rPr>
              <a:t>elating</a:t>
            </a:r>
            <a:endParaRPr lang="fa-IR" sz="3200" b="1" i="1" dirty="0" smtClean="0">
              <a:solidFill>
                <a:srgbClr val="FFC000"/>
              </a:solidFill>
              <a:cs typeface="B Titr" pitchFamily="2" charset="-78"/>
            </a:endParaRPr>
          </a:p>
          <a:p>
            <a:pPr lvl="0" algn="r" rtl="1"/>
            <a:r>
              <a:rPr lang="ar-SA" sz="3200" dirty="0" smtClean="0">
                <a:cs typeface="B Titr" pitchFamily="2" charset="-78"/>
              </a:rPr>
              <a:t>در ارتباط با زندگی روزمره دانش آموز باشد</a:t>
            </a:r>
            <a:r>
              <a:rPr lang="fa-IR" sz="3200" dirty="0" smtClean="0">
                <a:cs typeface="B Titr" pitchFamily="2" charset="-78"/>
              </a:rPr>
              <a:t>/ برخاسته از مسایلی که دانش آموز با آن روبرو است</a:t>
            </a:r>
            <a:endParaRPr lang="en-US" sz="3200" dirty="0" smtClean="0">
              <a:cs typeface="B Titr" pitchFamily="2" charset="-78"/>
            </a:endParaRPr>
          </a:p>
          <a:p>
            <a:pPr algn="r" rtl="1">
              <a:lnSpc>
                <a:spcPct val="150000"/>
              </a:lnSpc>
              <a:buClr>
                <a:schemeClr val="accent3">
                  <a:lumMod val="60000"/>
                  <a:lumOff val="40000"/>
                </a:schemeClr>
              </a:buClr>
            </a:pPr>
            <a:r>
              <a:rPr lang="fa-IR" sz="3200" b="1" dirty="0" smtClean="0">
                <a:solidFill>
                  <a:srgbClr val="FFC000"/>
                </a:solidFill>
                <a:cs typeface="B Titr" pitchFamily="2" charset="-78"/>
              </a:rPr>
              <a:t>تجربه کردن</a:t>
            </a:r>
            <a:r>
              <a:rPr lang="en-US" sz="3200" b="1" dirty="0" smtClean="0">
                <a:solidFill>
                  <a:srgbClr val="FFC000"/>
                </a:solidFill>
                <a:cs typeface="B Titr" pitchFamily="2" charset="-78"/>
              </a:rPr>
              <a:t>E</a:t>
            </a:r>
            <a:r>
              <a:rPr lang="en-US" sz="3200" b="1" i="1" dirty="0" smtClean="0">
                <a:solidFill>
                  <a:srgbClr val="FFC000"/>
                </a:solidFill>
                <a:cs typeface="B Titr" pitchFamily="2" charset="-78"/>
              </a:rPr>
              <a:t>xperiencing</a:t>
            </a:r>
            <a:endParaRPr lang="fa-IR" sz="3200" b="1" i="1" dirty="0" smtClean="0">
              <a:solidFill>
                <a:srgbClr val="FFC000"/>
              </a:solidFill>
              <a:cs typeface="B Titr" pitchFamily="2" charset="-78"/>
            </a:endParaRPr>
          </a:p>
          <a:p>
            <a:pPr lvl="0" algn="r" rtl="1">
              <a:lnSpc>
                <a:spcPct val="150000"/>
              </a:lnSpc>
              <a:buClr>
                <a:schemeClr val="accent3">
                  <a:lumMod val="60000"/>
                  <a:lumOff val="40000"/>
                </a:schemeClr>
              </a:buClr>
            </a:pPr>
            <a:r>
              <a:rPr lang="ar-SA" sz="2800" dirty="0" smtClean="0">
                <a:cs typeface="B Titr" pitchFamily="2" charset="-78"/>
              </a:rPr>
              <a:t>قابل تجربه و آزمایش باشد، به </a:t>
            </a:r>
            <a:r>
              <a:rPr lang="fa-IR" sz="2800" dirty="0" smtClean="0">
                <a:cs typeface="B Titr" pitchFamily="2" charset="-78"/>
              </a:rPr>
              <a:t>یادگیرنده</a:t>
            </a:r>
            <a:r>
              <a:rPr lang="ar-SA" sz="2800" dirty="0" smtClean="0">
                <a:cs typeface="B Titr" pitchFamily="2" charset="-78"/>
              </a:rPr>
              <a:t> کمک کند تا با بروز خلاقیت های خود کشف کند، اختراع کند و به اید های نوبیاندیشد</a:t>
            </a:r>
            <a:r>
              <a:rPr lang="fa-IR" sz="2800" dirty="0" smtClean="0">
                <a:cs typeface="B Titr" pitchFamily="2" charset="-78"/>
              </a:rPr>
              <a:t>/ از طریق پژوهش پاسخ پرسش های خود را بیابد</a:t>
            </a:r>
            <a:r>
              <a:rPr lang="ar-SA" sz="2800" dirty="0" smtClean="0">
                <a:cs typeface="B Titr" pitchFamily="2" charset="-78"/>
              </a:rPr>
              <a:t>. این فعالیت ها قلب یاد گیری مفهومی هستند</a:t>
            </a:r>
            <a:endParaRPr lang="en-US" sz="2800" dirty="0" smtClean="0">
              <a:cs typeface="B Titr" pitchFamily="2"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a-I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Mitra" pitchFamily="2" charset="-78"/>
              </a:rPr>
              <a:t>مراحل آموزش</a:t>
            </a:r>
            <a:endPar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Mitra" pitchFamily="2" charset="-78"/>
            </a:endParaRPr>
          </a:p>
        </p:txBody>
      </p:sp>
      <p:sp>
        <p:nvSpPr>
          <p:cNvPr id="17411" name="Content Placeholder 2"/>
          <p:cNvSpPr>
            <a:spLocks noGrp="1"/>
          </p:cNvSpPr>
          <p:nvPr>
            <p:ph idx="1"/>
          </p:nvPr>
        </p:nvSpPr>
        <p:spPr>
          <a:xfrm>
            <a:off x="457200" y="1600200"/>
            <a:ext cx="8458200" cy="4873625"/>
          </a:xfrm>
        </p:spPr>
        <p:txBody>
          <a:bodyPr>
            <a:normAutofit fontScale="77500" lnSpcReduction="20000"/>
          </a:bodyPr>
          <a:lstStyle/>
          <a:p>
            <a:pPr algn="r" rtl="1">
              <a:lnSpc>
                <a:spcPct val="150000"/>
              </a:lnSpc>
              <a:buClr>
                <a:schemeClr val="accent3">
                  <a:lumMod val="60000"/>
                  <a:lumOff val="40000"/>
                </a:schemeClr>
              </a:buClr>
            </a:pPr>
            <a:r>
              <a:rPr lang="fa-IR" sz="2900" b="1" dirty="0" smtClean="0">
                <a:cs typeface="B Titr" pitchFamily="2" charset="-78"/>
              </a:rPr>
              <a:t>ب</a:t>
            </a:r>
            <a:r>
              <a:rPr lang="fa-IR" sz="2900" b="1" dirty="0" smtClean="0">
                <a:solidFill>
                  <a:srgbClr val="FFC000"/>
                </a:solidFill>
                <a:cs typeface="B Titr" pitchFamily="2" charset="-78"/>
              </a:rPr>
              <a:t>کارگرفتن</a:t>
            </a:r>
            <a:r>
              <a:rPr lang="en-US" sz="2900" b="1" dirty="0" smtClean="0">
                <a:solidFill>
                  <a:srgbClr val="FFC000"/>
                </a:solidFill>
                <a:cs typeface="B Titr" pitchFamily="2" charset="-78"/>
              </a:rPr>
              <a:t>A</a:t>
            </a:r>
            <a:r>
              <a:rPr lang="en-US" sz="2900" b="1" i="1" dirty="0" smtClean="0">
                <a:solidFill>
                  <a:srgbClr val="FFC000"/>
                </a:solidFill>
                <a:cs typeface="B Titr" pitchFamily="2" charset="-78"/>
              </a:rPr>
              <a:t>pplying</a:t>
            </a:r>
            <a:endParaRPr lang="fa-IR" sz="2900" b="1" i="1" dirty="0" smtClean="0">
              <a:solidFill>
                <a:srgbClr val="FFC000"/>
              </a:solidFill>
              <a:cs typeface="B Titr" pitchFamily="2" charset="-78"/>
            </a:endParaRPr>
          </a:p>
          <a:p>
            <a:pPr lvl="0" algn="r" rtl="1">
              <a:lnSpc>
                <a:spcPct val="150000"/>
              </a:lnSpc>
              <a:buClr>
                <a:schemeClr val="accent3">
                  <a:lumMod val="60000"/>
                  <a:lumOff val="40000"/>
                </a:schemeClr>
              </a:buClr>
            </a:pPr>
            <a:r>
              <a:rPr lang="ar-SA" sz="2900" dirty="0" smtClean="0">
                <a:cs typeface="B Titr" pitchFamily="2" charset="-78"/>
              </a:rPr>
              <a:t>کاربرد داشته باشد، مفاهیم و اطلاعاتی که نهادینه شده است دانش آموز را به تصور یک آینده مجازی می کشاند(ارتباط بین تئوری و عمل)(تصور شغلی که در ارتباط با مساله</a:t>
            </a:r>
            <a:r>
              <a:rPr lang="fa-IR" sz="2900" dirty="0" smtClean="0">
                <a:cs typeface="B Titr" pitchFamily="2" charset="-78"/>
              </a:rPr>
              <a:t>/ </a:t>
            </a:r>
            <a:r>
              <a:rPr lang="ar-SA" sz="2900" dirty="0" smtClean="0">
                <a:cs typeface="B Titr" pitchFamily="2" charset="-78"/>
              </a:rPr>
              <a:t>حل مساله</a:t>
            </a:r>
            <a:endParaRPr lang="en-US" sz="2900" dirty="0" smtClean="0">
              <a:cs typeface="B Titr" pitchFamily="2" charset="-78"/>
            </a:endParaRPr>
          </a:p>
          <a:p>
            <a:pPr algn="r" rtl="1">
              <a:lnSpc>
                <a:spcPct val="150000"/>
              </a:lnSpc>
              <a:buClr>
                <a:schemeClr val="accent3">
                  <a:lumMod val="60000"/>
                  <a:lumOff val="40000"/>
                </a:schemeClr>
              </a:buClr>
            </a:pPr>
            <a:endParaRPr lang="en-US" sz="2900" b="1" i="1" dirty="0" smtClean="0">
              <a:cs typeface="B Titr" pitchFamily="2" charset="-78"/>
            </a:endParaRPr>
          </a:p>
          <a:p>
            <a:pPr algn="r" rtl="1">
              <a:lnSpc>
                <a:spcPct val="150000"/>
              </a:lnSpc>
              <a:buClr>
                <a:schemeClr val="accent3">
                  <a:lumMod val="60000"/>
                  <a:lumOff val="40000"/>
                </a:schemeClr>
              </a:buClr>
            </a:pPr>
            <a:r>
              <a:rPr lang="fa-IR" sz="2900" b="1" dirty="0" smtClean="0">
                <a:solidFill>
                  <a:srgbClr val="FFC000"/>
                </a:solidFill>
                <a:cs typeface="B Titr" pitchFamily="2" charset="-78"/>
              </a:rPr>
              <a:t>به اشتراک گذاشتن</a:t>
            </a:r>
            <a:r>
              <a:rPr lang="en-US" sz="2900" b="1" smtClean="0">
                <a:solidFill>
                  <a:srgbClr val="FFC000"/>
                </a:solidFill>
                <a:cs typeface="B Titr" pitchFamily="2" charset="-78"/>
              </a:rPr>
              <a:t>sharing </a:t>
            </a:r>
            <a:endParaRPr lang="fa-IR" sz="2900" b="1" i="1" dirty="0" smtClean="0">
              <a:solidFill>
                <a:srgbClr val="FFC000"/>
              </a:solidFill>
              <a:cs typeface="B Titr" pitchFamily="2" charset="-78"/>
            </a:endParaRPr>
          </a:p>
          <a:p>
            <a:pPr lvl="0" algn="r" rtl="1">
              <a:lnSpc>
                <a:spcPct val="150000"/>
              </a:lnSpc>
              <a:buClr>
                <a:schemeClr val="accent3">
                  <a:lumMod val="60000"/>
                  <a:lumOff val="40000"/>
                </a:schemeClr>
              </a:buClr>
            </a:pPr>
            <a:r>
              <a:rPr lang="ar-SA" sz="2900" dirty="0" smtClean="0">
                <a:cs typeface="B Titr" pitchFamily="2" charset="-78"/>
              </a:rPr>
              <a:t>تا حد امکان دانش آموز را به کار گروهی تشویق کند. یادگیری مشارکتی و تعاملی مقدمه یاد گیری مفهومی پایدار است(یادگیری مشارکتی)(انجام پژوهش ها و یا جمع آوری اطلاعات به صورت گروهی و تعامل در مورد یافته ها و تجزیه و تحلیل آنها).</a:t>
            </a:r>
            <a:endParaRPr lang="en-US" sz="2900" dirty="0" smtClean="0">
              <a:cs typeface="B Titr" pitchFamily="2" charset="-78"/>
            </a:endParaRPr>
          </a:p>
          <a:p>
            <a:pPr algn="r" rtl="1">
              <a:lnSpc>
                <a:spcPct val="150000"/>
              </a:lnSpc>
              <a:buClr>
                <a:schemeClr val="accent3">
                  <a:lumMod val="60000"/>
                  <a:lumOff val="40000"/>
                </a:schemeClr>
              </a:buClr>
            </a:pPr>
            <a:endParaRPr lang="en-US" sz="3200" dirty="0" smtClean="0">
              <a:cs typeface="B Mitra" pitchFamily="2" charset="-7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fa-IR"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Mitra" pitchFamily="2" charset="-78"/>
              </a:rPr>
              <a:t>مراحل آموزش</a:t>
            </a:r>
            <a:endParaRPr lang="en-US"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Mitra" pitchFamily="2" charset="-78"/>
            </a:endParaRPr>
          </a:p>
        </p:txBody>
      </p:sp>
      <p:sp>
        <p:nvSpPr>
          <p:cNvPr id="17411" name="Content Placeholder 2"/>
          <p:cNvSpPr>
            <a:spLocks noGrp="1"/>
          </p:cNvSpPr>
          <p:nvPr>
            <p:ph idx="1"/>
          </p:nvPr>
        </p:nvSpPr>
        <p:spPr>
          <a:xfrm>
            <a:off x="457200" y="1600200"/>
            <a:ext cx="8458200" cy="4873625"/>
          </a:xfrm>
        </p:spPr>
        <p:txBody>
          <a:bodyPr>
            <a:normAutofit/>
          </a:bodyPr>
          <a:lstStyle/>
          <a:p>
            <a:pPr algn="r" rtl="1">
              <a:lnSpc>
                <a:spcPct val="150000"/>
              </a:lnSpc>
              <a:buClr>
                <a:schemeClr val="accent3">
                  <a:lumMod val="60000"/>
                  <a:lumOff val="40000"/>
                </a:schemeClr>
              </a:buClr>
            </a:pPr>
            <a:r>
              <a:rPr lang="fa-IR" sz="2900" b="1" dirty="0" smtClean="0">
                <a:solidFill>
                  <a:srgbClr val="FFC000"/>
                </a:solidFill>
                <a:cs typeface="B Titr" pitchFamily="2" charset="-78"/>
              </a:rPr>
              <a:t>انتقال به موقعیت جدید </a:t>
            </a:r>
            <a:r>
              <a:rPr lang="en-US" sz="2900" b="1" dirty="0" smtClean="0">
                <a:solidFill>
                  <a:srgbClr val="FFC000"/>
                </a:solidFill>
                <a:cs typeface="B Titr" pitchFamily="2" charset="-78"/>
              </a:rPr>
              <a:t>T</a:t>
            </a:r>
            <a:r>
              <a:rPr lang="en-US" sz="2900" b="1" i="1" dirty="0" smtClean="0">
                <a:solidFill>
                  <a:srgbClr val="FFC000"/>
                </a:solidFill>
                <a:cs typeface="B Titr" pitchFamily="2" charset="-78"/>
              </a:rPr>
              <a:t>ransferring</a:t>
            </a:r>
            <a:endParaRPr lang="fa-IR" sz="2900" b="1" i="1" dirty="0" smtClean="0">
              <a:solidFill>
                <a:srgbClr val="FFC000"/>
              </a:solidFill>
              <a:cs typeface="B Titr" pitchFamily="2" charset="-78"/>
            </a:endParaRPr>
          </a:p>
          <a:p>
            <a:pPr lvl="0" algn="r" rtl="1">
              <a:lnSpc>
                <a:spcPct val="150000"/>
              </a:lnSpc>
              <a:buClr>
                <a:schemeClr val="accent3">
                  <a:lumMod val="60000"/>
                  <a:lumOff val="40000"/>
                </a:schemeClr>
              </a:buClr>
            </a:pPr>
            <a:r>
              <a:rPr lang="ar-SA" sz="2900" dirty="0" smtClean="0">
                <a:cs typeface="B Titr" pitchFamily="2" charset="-78"/>
              </a:rPr>
              <a:t>از نتایج  آموخته ها استفاده کند. به عبارت دیگر موقعیت های جدیدی فراهم کند که دانش آموز بتواند آموخته ها را در آن موقعیت ها نیز به کار گیرد (پژوهش علم در عمل)</a:t>
            </a:r>
            <a:r>
              <a:rPr lang="fa-IR" sz="2900" dirty="0" smtClean="0">
                <a:cs typeface="B Titr" pitchFamily="2" charset="-78"/>
              </a:rPr>
              <a:t>.</a:t>
            </a:r>
            <a:endParaRPr lang="en-US" sz="2900" dirty="0" smtClean="0">
              <a:cs typeface="B Titr" pitchFamily="2" charset="-78"/>
            </a:endParaRPr>
          </a:p>
          <a:p>
            <a:pPr algn="r" rtl="1">
              <a:lnSpc>
                <a:spcPct val="150000"/>
              </a:lnSpc>
              <a:buClr>
                <a:schemeClr val="accent3">
                  <a:lumMod val="60000"/>
                  <a:lumOff val="40000"/>
                </a:schemeClr>
              </a:buClr>
            </a:pPr>
            <a:endParaRPr lang="en-US" sz="3200" dirty="0" smtClean="0">
              <a:cs typeface="B Mitra" pitchFamily="2"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fa-IR" dirty="0" smtClean="0">
                <a:cs typeface="B Titr" pitchFamily="2" charset="-78"/>
              </a:rPr>
              <a:t>چرخه رفت و برگشت طراحی، عمل، مشاهده و تامل</a:t>
            </a:r>
            <a:br>
              <a:rPr lang="fa-IR" dirty="0" smtClean="0">
                <a:cs typeface="B Titr" pitchFamily="2" charset="-78"/>
              </a:rPr>
            </a:br>
            <a:r>
              <a:rPr lang="fa-IR" dirty="0">
                <a:cs typeface="B Titr" pitchFamily="2" charset="-78"/>
              </a:rPr>
              <a:t/>
            </a:r>
            <a:br>
              <a:rPr lang="fa-IR" dirty="0">
                <a:cs typeface="B Titr" pitchFamily="2" charset="-78"/>
              </a:rPr>
            </a:br>
            <a:r>
              <a:rPr lang="fa-IR" dirty="0" smtClean="0">
                <a:cs typeface="B Titr" pitchFamily="2" charset="-78"/>
              </a:rPr>
              <a:t/>
            </a:r>
            <a:br>
              <a:rPr lang="fa-IR" dirty="0" smtClean="0">
                <a:cs typeface="B Titr" pitchFamily="2" charset="-78"/>
              </a:rPr>
            </a:br>
            <a:r>
              <a:rPr lang="fa-IR" dirty="0">
                <a:cs typeface="B Titr" pitchFamily="2" charset="-78"/>
              </a:rPr>
              <a:t/>
            </a:r>
            <a:br>
              <a:rPr lang="fa-IR" dirty="0">
                <a:cs typeface="B Titr" pitchFamily="2" charset="-78"/>
              </a:rPr>
            </a:br>
            <a:r>
              <a:rPr lang="fa-IR" dirty="0" smtClean="0">
                <a:cs typeface="B Titr" pitchFamily="2" charset="-78"/>
              </a:rPr>
              <a:t/>
            </a:r>
            <a:br>
              <a:rPr lang="fa-IR" dirty="0" smtClean="0">
                <a:cs typeface="B Titr" pitchFamily="2" charset="-78"/>
              </a:rPr>
            </a:br>
            <a:endParaRPr lang="en-US" dirty="0">
              <a:cs typeface="B Titr" pitchFamily="2" charset="-78"/>
            </a:endParaRPr>
          </a:p>
        </p:txBody>
      </p:sp>
      <p:sp>
        <p:nvSpPr>
          <p:cNvPr id="5" name="Subtitle 4"/>
          <p:cNvSpPr>
            <a:spLocks noGrp="1"/>
          </p:cNvSpPr>
          <p:nvPr>
            <p:ph type="subTitle" idx="1"/>
          </p:nvPr>
        </p:nvSpPr>
        <p:spPr>
          <a:xfrm>
            <a:off x="1295400" y="3200400"/>
            <a:ext cx="6400800" cy="2209800"/>
          </a:xfrm>
        </p:spPr>
        <p:txBody>
          <a:bodyPr>
            <a:normAutofit fontScale="77500" lnSpcReduction="20000"/>
          </a:bodyPr>
          <a:lstStyle/>
          <a:p>
            <a:pPr rtl="1"/>
            <a:r>
              <a:rPr lang="fa-IR" dirty="0" smtClean="0">
                <a:solidFill>
                  <a:srgbClr val="FF0000"/>
                </a:solidFill>
                <a:cs typeface="B Titr" pitchFamily="2" charset="-78"/>
              </a:rPr>
              <a:t>منظور از عمل در اینجا تحقیق در عملِ خود است عملی متعهدانه و پاسخگو در قبال مقاصد پیش بینی شده. </a:t>
            </a:r>
            <a:endParaRPr lang="fa-IR" dirty="0">
              <a:solidFill>
                <a:srgbClr val="FF0000"/>
              </a:solidFill>
              <a:cs typeface="B Titr" pitchFamily="2" charset="-78"/>
            </a:endParaRPr>
          </a:p>
          <a:p>
            <a:pPr rtl="1"/>
            <a:endParaRPr lang="fa-IR" dirty="0" smtClean="0">
              <a:solidFill>
                <a:srgbClr val="FF0000"/>
              </a:solidFill>
              <a:cs typeface="B Titr" pitchFamily="2" charset="-78"/>
            </a:endParaRPr>
          </a:p>
          <a:p>
            <a:pPr rtl="1"/>
            <a:r>
              <a:rPr lang="fa-IR" dirty="0" smtClean="0">
                <a:solidFill>
                  <a:srgbClr val="008000"/>
                </a:solidFill>
                <a:cs typeface="B Titr" pitchFamily="2" charset="-78"/>
              </a:rPr>
              <a:t>هدف کنش پژوهی رد  یا  اثبات تئوری نیست،  بلکه کنش پژوهی به منظور بهبود و توسعه </a:t>
            </a:r>
            <a:r>
              <a:rPr lang="fa-IR" smtClean="0">
                <a:solidFill>
                  <a:srgbClr val="008000"/>
                </a:solidFill>
                <a:cs typeface="B Titr" pitchFamily="2" charset="-78"/>
              </a:rPr>
              <a:t>عمل صورت می </a:t>
            </a:r>
            <a:r>
              <a:rPr lang="fa-IR" dirty="0" smtClean="0">
                <a:solidFill>
                  <a:srgbClr val="008000"/>
                </a:solidFill>
                <a:cs typeface="B Titr" pitchFamily="2" charset="-78"/>
              </a:rPr>
              <a:t>گیرد.</a:t>
            </a:r>
            <a:endParaRPr lang="en-US" dirty="0" smtClean="0">
              <a:solidFill>
                <a:srgbClr val="008000"/>
              </a:solidFill>
              <a:cs typeface="B Titr" pitchFamily="2" charset="-78"/>
            </a:endParaRPr>
          </a:p>
          <a:p>
            <a:pPr rtl="1"/>
            <a:endParaRPr lang="en-US" dirty="0">
              <a:solidFill>
                <a:srgbClr val="FF0000"/>
              </a:solidFill>
              <a:cs typeface="B Titr"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1515</TotalTime>
  <Words>700</Words>
  <Application>Microsoft Office PowerPoint</Application>
  <PresentationFormat>On-screen Show (4:3)</PresentationFormat>
  <Paragraphs>64</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به نام خدا</vt:lpstr>
      <vt:lpstr>بازخورد قدرشناسانه</vt:lpstr>
      <vt:lpstr>فرآیند آموزش</vt:lpstr>
      <vt:lpstr>ارتباط میان مشاهده، عمل و تأمل در برنامه کارورزی</vt:lpstr>
      <vt:lpstr>پرسش هایی که در فرآیند آموزش قابل طرح است</vt:lpstr>
      <vt:lpstr>مراحل آموزش</vt:lpstr>
      <vt:lpstr>مراحل آموزش</vt:lpstr>
      <vt:lpstr>مراحل آموزش</vt:lpstr>
      <vt:lpstr>چرخه رفت و برگشت طراحی، عمل، مشاهده و تامل     </vt:lpstr>
      <vt:lpstr>کنش پژوهش </vt:lpstr>
      <vt:lpstr>چگونه عمل درست و مناسب را در یک موقعیت عملی خاص انجام دهیم؟</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amene</dc:creator>
  <cp:lastModifiedBy>oranoos</cp:lastModifiedBy>
  <cp:revision>50</cp:revision>
  <dcterms:created xsi:type="dcterms:W3CDTF">2006-08-16T00:00:00Z</dcterms:created>
  <dcterms:modified xsi:type="dcterms:W3CDTF">2015-09-13T19:48:50Z</dcterms:modified>
</cp:coreProperties>
</file>